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7145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5923" y="-13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Smooth-Foley VGGSound-Continuous construction methodology, including GPT-4 label screening in August 2024, invalid-clip removal, similarity threshold 0.5, and accumulated matched duration threshold 3 seconds.</a:t>
            </a:r>
          </a:p>
          <a:p>
            <a:r>
              <a:t>- Xuenan Xu, Ziyang Ma, Mengyue Wu, and Kai Yu. Towards Weakly Supervised Text-to-Audio Grounding. arXiv:2401.02584, 2024. https://arxiv.org/abs/2401.02584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igure-title">
            <a:extLst>
              <a:ext uri="{FF2B5EF4-FFF2-40B4-BE49-F238E27FC236}">
                <a16:creationId xmlns:a16="http://schemas.microsoft.com/office/drawing/2014/main" id="{79A97491-F9D9-44DB-8192-9210C59AC715}"/>
              </a:ext>
            </a:extLst>
          </p:cNvPr>
          <p:cNvSpPr>
            <a:spLocks noGrp="1"/>
          </p:cNvSpPr>
          <p:nvPr/>
        </p:nvSpPr>
        <p:spPr>
          <a:xfrm>
            <a:off x="514350" y="266700"/>
            <a:ext cx="9906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l">
              <a:defRPr sz="2850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5653F"/>
                </a:solidFill>
                <a:latin typeface="Aptos"/>
                <a:ea typeface="Aptos"/>
                <a:cs typeface="Aptos"/>
              </a:rPr>
              <a:t>VGGSound-Continuous Filtering</a:t>
            </a:r>
          </a:p>
        </p:txBody>
      </p:sp>
      <p:sp>
        <p:nvSpPr>
          <p:cNvPr id="2" name="figure-subtitle">
            <a:extLst>
              <a:ext uri="{FF2B5EF4-FFF2-40B4-BE49-F238E27FC236}">
                <a16:creationId xmlns:a16="http://schemas.microsoft.com/office/drawing/2014/main" id="{7F669BDD-EE8A-4DFA-B52C-65B017F8E7C3}"/>
              </a:ext>
            </a:extLst>
          </p:cNvPr>
          <p:cNvSpPr>
            <a:spLocks noGrp="1"/>
          </p:cNvSpPr>
          <p:nvPr/>
        </p:nvSpPr>
        <p:spPr>
          <a:xfrm>
            <a:off x="533400" y="742950"/>
            <a:ext cx="1123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l">
              <a:defRPr sz="1350" b="0">
                <a:solidFill>
                  <a:srgbClr val="5F6B65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F6B65"/>
                </a:solidFill>
                <a:latin typeface="Aptos"/>
                <a:ea typeface="Aptos"/>
                <a:cs typeface="Aptos"/>
              </a:rPr>
              <a:t>Label semantics and clip-level grounding jointly define the continuous subset.</a:t>
            </a:r>
          </a:p>
        </p:txBody>
      </p:sp>
      <p:sp>
        <p:nvSpPr>
          <p:cNvPr id="3" name="stage-1-field">
            <a:extLst>
              <a:ext uri="{FF2B5EF4-FFF2-40B4-BE49-F238E27FC236}">
                <a16:creationId xmlns:a16="http://schemas.microsoft.com/office/drawing/2014/main" id="{91E56A9F-CA5D-4886-9235-CFE9B0E1FF64}"/>
              </a:ext>
            </a:extLst>
          </p:cNvPr>
          <p:cNvSpPr>
            <a:spLocks noGrp="1"/>
          </p:cNvSpPr>
          <p:nvPr/>
        </p:nvSpPr>
        <p:spPr>
          <a:xfrm>
            <a:off x="400050" y="1257300"/>
            <a:ext cx="4953000" cy="468630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9525">
            <a:solidFill>
              <a:srgbClr val="DCE7E1"/>
            </a:solidFill>
            <a:prstDash val="solid"/>
          </a:ln>
        </p:spPr>
      </p:sp>
      <p:sp>
        <p:nvSpPr>
          <p:cNvPr id="4" name="stage-2-field">
            <a:extLst>
              <a:ext uri="{FF2B5EF4-FFF2-40B4-BE49-F238E27FC236}">
                <a16:creationId xmlns:a16="http://schemas.microsoft.com/office/drawing/2014/main" id="{E30C5DD3-E107-4250-865A-9C586BC8CEC7}"/>
              </a:ext>
            </a:extLst>
          </p:cNvPr>
          <p:cNvSpPr>
            <a:spLocks noGrp="1"/>
          </p:cNvSpPr>
          <p:nvPr/>
        </p:nvSpPr>
        <p:spPr>
          <a:xfrm>
            <a:off x="5534025" y="1257300"/>
            <a:ext cx="4762500" cy="468630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9525">
            <a:solidFill>
              <a:srgbClr val="DCE7E1"/>
            </a:solidFill>
            <a:prstDash val="solid"/>
          </a:ln>
        </p:spPr>
      </p:sp>
      <p:sp>
        <p:nvSpPr>
          <p:cNvPr id="5" name="stage-3-field">
            <a:extLst>
              <a:ext uri="{FF2B5EF4-FFF2-40B4-BE49-F238E27FC236}">
                <a16:creationId xmlns:a16="http://schemas.microsoft.com/office/drawing/2014/main" id="{B5171875-9A96-4E43-96F9-17C53C958B72}"/>
              </a:ext>
            </a:extLst>
          </p:cNvPr>
          <p:cNvSpPr>
            <a:spLocks noGrp="1"/>
          </p:cNvSpPr>
          <p:nvPr/>
        </p:nvSpPr>
        <p:spPr>
          <a:xfrm>
            <a:off x="10448925" y="1267967"/>
            <a:ext cx="6210300" cy="468630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9525">
            <a:solidFill>
              <a:srgbClr val="DCE7E1"/>
            </a:solidFill>
            <a:prstDash val="solid"/>
          </a:ln>
        </p:spPr>
      </p:sp>
      <p:sp>
        <p:nvSpPr>
          <p:cNvPr id="6" name="stage-1-title">
            <a:extLst>
              <a:ext uri="{FF2B5EF4-FFF2-40B4-BE49-F238E27FC236}">
                <a16:creationId xmlns:a16="http://schemas.microsoft.com/office/drawing/2014/main" id="{556FAE91-B0C3-4E58-A710-C8C2C7153B46}"/>
              </a:ext>
            </a:extLst>
          </p:cNvPr>
          <p:cNvSpPr>
            <a:spLocks noGrp="1"/>
          </p:cNvSpPr>
          <p:nvPr/>
        </p:nvSpPr>
        <p:spPr>
          <a:xfrm>
            <a:off x="628650" y="14287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l">
              <a:defRPr sz="127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5653F"/>
                </a:solidFill>
                <a:latin typeface="Aptos"/>
                <a:ea typeface="Aptos"/>
                <a:cs typeface="Aptos"/>
              </a:rPr>
              <a:t>1 · PARALLEL PRE-FILTERING</a:t>
            </a:r>
          </a:p>
        </p:txBody>
      </p:sp>
      <p:sp>
        <p:nvSpPr>
          <p:cNvPr id="7" name="stage-2-title">
            <a:extLst>
              <a:ext uri="{FF2B5EF4-FFF2-40B4-BE49-F238E27FC236}">
                <a16:creationId xmlns:a16="http://schemas.microsoft.com/office/drawing/2014/main" id="{4CE76911-7FBB-413C-BA9A-3B321B258F47}"/>
              </a:ext>
            </a:extLst>
          </p:cNvPr>
          <p:cNvSpPr>
            <a:spLocks noGrp="1"/>
          </p:cNvSpPr>
          <p:nvPr/>
        </p:nvSpPr>
        <p:spPr>
          <a:xfrm>
            <a:off x="5791200" y="14287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l">
              <a:defRPr sz="127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5653F"/>
                </a:solidFill>
                <a:latin typeface="Aptos"/>
                <a:ea typeface="Aptos"/>
                <a:cs typeface="Aptos"/>
              </a:rPr>
              <a:t>2 · VALID CANDIDATE POOL</a:t>
            </a:r>
          </a:p>
        </p:txBody>
      </p:sp>
      <p:sp>
        <p:nvSpPr>
          <p:cNvPr id="8" name="stage-3-title">
            <a:extLst>
              <a:ext uri="{FF2B5EF4-FFF2-40B4-BE49-F238E27FC236}">
                <a16:creationId xmlns:a16="http://schemas.microsoft.com/office/drawing/2014/main" id="{4288A06D-48AF-41F1-B615-29AA2E8F7E26}"/>
              </a:ext>
            </a:extLst>
          </p:cNvPr>
          <p:cNvSpPr>
            <a:spLocks noGrp="1"/>
          </p:cNvSpPr>
          <p:nvPr/>
        </p:nvSpPr>
        <p:spPr>
          <a:xfrm>
            <a:off x="10763250" y="14287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l">
              <a:defRPr sz="127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5653F"/>
                </a:solidFill>
                <a:latin typeface="Aptos"/>
                <a:ea typeface="Aptos"/>
                <a:cs typeface="Aptos"/>
              </a:rPr>
              <a:t>3 · TEMPORAL VERIFICATION &amp; SPLIT</a:t>
            </a:r>
          </a:p>
        </p:txBody>
      </p:sp>
      <p:sp>
        <p:nvSpPr>
          <p:cNvPr id="9" name="vggsound-source">
            <a:extLst>
              <a:ext uri="{FF2B5EF4-FFF2-40B4-BE49-F238E27FC236}">
                <a16:creationId xmlns:a16="http://schemas.microsoft.com/office/drawing/2014/main" id="{E900421B-4C46-40D7-9E90-948AD6FF1840}"/>
              </a:ext>
            </a:extLst>
          </p:cNvPr>
          <p:cNvSpPr>
            <a:spLocks noGrp="1"/>
          </p:cNvSpPr>
          <p:nvPr/>
        </p:nvSpPr>
        <p:spPr>
          <a:xfrm>
            <a:off x="447675" y="2790825"/>
            <a:ext cx="1476375" cy="1028700"/>
          </a:xfrm>
          <a:prstGeom prst="roundRect">
            <a:avLst>
              <a:gd name="adj" fmla="val 14815"/>
            </a:avLst>
          </a:prstGeom>
          <a:solidFill>
            <a:srgbClr val="EEF2F0"/>
          </a:solidFill>
          <a:ln w="19050">
            <a:solidFill>
              <a:srgbClr val="BCCAC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500" b="1" dirty="0" err="1">
                <a:solidFill>
                  <a:srgbClr val="202A26"/>
                </a:solidFill>
                <a:latin typeface="Aptos"/>
                <a:ea typeface="Aptos"/>
                <a:cs typeface="Aptos"/>
              </a:rPr>
              <a:t>VGGSound</a:t>
            </a:r>
            <a:endParaRPr sz="1500" b="1" dirty="0">
              <a:solidFill>
                <a:srgbClr val="202A26"/>
              </a:solidFill>
              <a:latin typeface="Aptos"/>
              <a:ea typeface="Aptos"/>
              <a:cs typeface="Aptos"/>
            </a:endParaRPr>
          </a:p>
          <a:p>
            <a:pPr algn="ctr">
              <a:defRPr sz="1500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labels </a:t>
            </a:r>
            <a:endParaRPr lang="en-US" sz="1500" b="1" dirty="0">
              <a:solidFill>
                <a:srgbClr val="202A26"/>
              </a:solidFill>
              <a:latin typeface="Aptos"/>
              <a:ea typeface="Aptos"/>
              <a:cs typeface="Aptos"/>
            </a:endParaRPr>
          </a:p>
          <a:p>
            <a:pPr algn="ctr">
              <a:defRPr sz="1500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+ </a:t>
            </a:r>
            <a:endParaRPr lang="en-US" sz="1500" b="1" dirty="0">
              <a:solidFill>
                <a:srgbClr val="202A26"/>
              </a:solidFill>
              <a:latin typeface="Aptos"/>
              <a:ea typeface="Aptos"/>
              <a:cs typeface="Aptos"/>
            </a:endParaRPr>
          </a:p>
          <a:p>
            <a:pPr algn="ctr">
              <a:defRPr sz="1500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lang="en-US"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Video </a:t>
            </a:r>
            <a:r>
              <a:rPr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clips</a:t>
            </a:r>
          </a:p>
        </p:txBody>
      </p:sp>
      <p:sp>
        <p:nvSpPr>
          <p:cNvPr id="10" name="all-labels">
            <a:extLst>
              <a:ext uri="{FF2B5EF4-FFF2-40B4-BE49-F238E27FC236}">
                <a16:creationId xmlns:a16="http://schemas.microsoft.com/office/drawing/2014/main" id="{45E70CC6-BA21-4171-80DF-CC532443CED6}"/>
              </a:ext>
            </a:extLst>
          </p:cNvPr>
          <p:cNvSpPr>
            <a:spLocks noGrp="1"/>
          </p:cNvSpPr>
          <p:nvPr/>
        </p:nvSpPr>
        <p:spPr>
          <a:xfrm>
            <a:off x="2381250" y="2000250"/>
            <a:ext cx="1295401" cy="800100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9050">
            <a:solidFill>
              <a:srgbClr val="DCE7E1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/>
          </a:bodyPr>
          <a:lstStyle/>
          <a:p>
            <a:pPr algn="ctr">
              <a:defRPr sz="1275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02A26"/>
                </a:solidFill>
                <a:latin typeface="Aptos"/>
                <a:ea typeface="Aptos"/>
                <a:cs typeface="Aptos"/>
              </a:rPr>
              <a:t>Class labels</a:t>
            </a:r>
          </a:p>
        </p:txBody>
      </p:sp>
      <p:sp>
        <p:nvSpPr>
          <p:cNvPr id="11" name="gpt4-screening">
            <a:extLst>
              <a:ext uri="{FF2B5EF4-FFF2-40B4-BE49-F238E27FC236}">
                <a16:creationId xmlns:a16="http://schemas.microsoft.com/office/drawing/2014/main" id="{F9790E31-4F80-41BD-9D99-C235D540C452}"/>
              </a:ext>
            </a:extLst>
          </p:cNvPr>
          <p:cNvSpPr>
            <a:spLocks noGrp="1"/>
          </p:cNvSpPr>
          <p:nvPr/>
        </p:nvSpPr>
        <p:spPr>
          <a:xfrm>
            <a:off x="3905250" y="1847850"/>
            <a:ext cx="1257300" cy="1104900"/>
          </a:xfrm>
          <a:prstGeom prst="roundRect">
            <a:avLst>
              <a:gd name="adj" fmla="val 13793"/>
            </a:avLst>
          </a:prstGeom>
          <a:solidFill>
            <a:srgbClr val="EDF4FF"/>
          </a:solidFill>
          <a:ln w="19050">
            <a:solidFill>
              <a:srgbClr val="2D6CD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 fontScale="98203"/>
          </a:bodyPr>
          <a:lstStyle/>
          <a:p>
            <a:pPr algn="ctr">
              <a:defRPr sz="1275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275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GPT-4</a:t>
            </a:r>
          </a:p>
          <a:p>
            <a:pPr algn="ctr">
              <a:defRPr sz="1275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275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Label screening</a:t>
            </a:r>
          </a:p>
        </p:txBody>
      </p:sp>
      <p:sp>
        <p:nvSpPr>
          <p:cNvPr id="12" name="all-clips">
            <a:extLst>
              <a:ext uri="{FF2B5EF4-FFF2-40B4-BE49-F238E27FC236}">
                <a16:creationId xmlns:a16="http://schemas.microsoft.com/office/drawing/2014/main" id="{8EAF7C37-B722-4091-9655-2E23D37A45D7}"/>
              </a:ext>
            </a:extLst>
          </p:cNvPr>
          <p:cNvSpPr>
            <a:spLocks noGrp="1"/>
          </p:cNvSpPr>
          <p:nvPr/>
        </p:nvSpPr>
        <p:spPr>
          <a:xfrm>
            <a:off x="2362199" y="3905250"/>
            <a:ext cx="1314452" cy="8382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9050">
            <a:solidFill>
              <a:srgbClr val="DCE7E1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/>
          </a:bodyPr>
          <a:lstStyle/>
          <a:p>
            <a:pPr algn="ctr">
              <a:defRPr sz="1275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275" b="1" dirty="0" err="1">
                <a:solidFill>
                  <a:srgbClr val="202A26"/>
                </a:solidFill>
                <a:latin typeface="Aptos"/>
                <a:ea typeface="Aptos"/>
                <a:cs typeface="Aptos"/>
              </a:rPr>
              <a:t>Video+</a:t>
            </a:r>
            <a:r>
              <a:rPr lang="en-US" altLang="zh-CN" sz="1275" b="1" dirty="0" err="1">
                <a:solidFill>
                  <a:srgbClr val="202A26"/>
                </a:solidFill>
                <a:latin typeface="Aptos"/>
                <a:ea typeface="Aptos"/>
                <a:cs typeface="Aptos"/>
              </a:rPr>
              <a:t>A</a:t>
            </a:r>
            <a:r>
              <a:rPr sz="1275" b="1" dirty="0" err="1">
                <a:solidFill>
                  <a:srgbClr val="202A26"/>
                </a:solidFill>
                <a:latin typeface="Aptos"/>
                <a:ea typeface="Aptos"/>
                <a:cs typeface="Aptos"/>
              </a:rPr>
              <a:t>udio</a:t>
            </a:r>
            <a:endParaRPr sz="1275" b="1" dirty="0">
              <a:solidFill>
                <a:srgbClr val="202A26"/>
              </a:solidFill>
              <a:latin typeface="Aptos"/>
              <a:ea typeface="Aptos"/>
              <a:cs typeface="Aptos"/>
            </a:endParaRPr>
          </a:p>
          <a:p>
            <a:pPr algn="ctr">
              <a:defRPr sz="1275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275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clips</a:t>
            </a:r>
          </a:p>
        </p:txBody>
      </p:sp>
      <p:sp>
        <p:nvSpPr>
          <p:cNvPr id="13" name="grounding-pass-1">
            <a:extLst>
              <a:ext uri="{FF2B5EF4-FFF2-40B4-BE49-F238E27FC236}">
                <a16:creationId xmlns:a16="http://schemas.microsoft.com/office/drawing/2014/main" id="{FB150B9E-2F77-4935-8889-C21F2059D763}"/>
              </a:ext>
            </a:extLst>
          </p:cNvPr>
          <p:cNvSpPr>
            <a:spLocks noGrp="1"/>
          </p:cNvSpPr>
          <p:nvPr/>
        </p:nvSpPr>
        <p:spPr>
          <a:xfrm>
            <a:off x="3924300" y="3524250"/>
            <a:ext cx="1219200" cy="1600200"/>
          </a:xfrm>
          <a:prstGeom prst="roundRect">
            <a:avLst>
              <a:gd name="adj" fmla="val 10811"/>
            </a:avLst>
          </a:prstGeom>
          <a:solidFill>
            <a:srgbClr val="EDF4FF"/>
          </a:solidFill>
          <a:ln w="19050">
            <a:solidFill>
              <a:srgbClr val="2D6CD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76200" tIns="76200" rIns="76200" bIns="76200" anchor="ctr">
            <a:normAutofit lnSpcReduction="10000"/>
          </a:bodyPr>
          <a:lstStyle/>
          <a:p>
            <a:pPr algn="ctr">
              <a:defRPr sz="1200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Pass 1 · Text grounding</a:t>
            </a:r>
          </a:p>
          <a:p>
            <a:pPr algn="ctr">
              <a:defRPr sz="1200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Validity cleaning</a:t>
            </a:r>
          </a:p>
          <a:p>
            <a:endParaRPr sz="1200" b="1" dirty="0">
              <a:solidFill>
                <a:srgbClr val="173D7A"/>
              </a:solidFill>
              <a:latin typeface="Aptos"/>
              <a:ea typeface="Aptos"/>
              <a:cs typeface="Aptos"/>
            </a:endParaRPr>
          </a:p>
          <a:p>
            <a:pPr algn="ctr">
              <a:defRPr sz="1200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Silent audio</a:t>
            </a:r>
          </a:p>
          <a:p>
            <a:pPr algn="ctr">
              <a:defRPr sz="1200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Audio–text mismatch</a:t>
            </a:r>
          </a:p>
        </p:txBody>
      </p:sp>
      <p:sp>
        <p:nvSpPr>
          <p:cNvPr id="14" name="candidate-label-set">
            <a:extLst>
              <a:ext uri="{FF2B5EF4-FFF2-40B4-BE49-F238E27FC236}">
                <a16:creationId xmlns:a16="http://schemas.microsoft.com/office/drawing/2014/main" id="{397C3A3C-0AD4-4E7D-8C01-BF43A53681E9}"/>
              </a:ext>
            </a:extLst>
          </p:cNvPr>
          <p:cNvSpPr>
            <a:spLocks noGrp="1"/>
          </p:cNvSpPr>
          <p:nvPr/>
        </p:nvSpPr>
        <p:spPr>
          <a:xfrm>
            <a:off x="5886450" y="1961388"/>
            <a:ext cx="1581150" cy="876300"/>
          </a:xfrm>
          <a:prstGeom prst="roundRect">
            <a:avLst>
              <a:gd name="adj" fmla="val 17391"/>
            </a:avLst>
          </a:prstGeom>
          <a:solidFill>
            <a:srgbClr val="EAF6F0"/>
          </a:solidFill>
          <a:ln w="19050">
            <a:solidFill>
              <a:srgbClr val="087D4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 fontScale="96648"/>
          </a:bodyPr>
          <a:lstStyle/>
          <a:p>
            <a:pPr algn="ctr">
              <a:defRPr sz="1350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Candidate labels</a:t>
            </a:r>
          </a:p>
          <a:p>
            <a:pPr algn="ctr">
              <a:defRPr sz="1350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L</a:t>
            </a:r>
            <a:r>
              <a:rPr lang="en-US" sz="1350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(</a:t>
            </a:r>
            <a:r>
              <a:rPr sz="1350" b="1" dirty="0" err="1">
                <a:solidFill>
                  <a:srgbClr val="05653F"/>
                </a:solidFill>
                <a:latin typeface="Aptos"/>
                <a:ea typeface="Aptos"/>
                <a:cs typeface="Aptos"/>
              </a:rPr>
              <a:t>cont</a:t>
            </a:r>
            <a:r>
              <a:rPr lang="en-US" sz="1350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)</a:t>
            </a:r>
            <a:endParaRPr sz="1350" b="1" dirty="0">
              <a:solidFill>
                <a:srgbClr val="05653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valid-clip-set">
            <a:extLst>
              <a:ext uri="{FF2B5EF4-FFF2-40B4-BE49-F238E27FC236}">
                <a16:creationId xmlns:a16="http://schemas.microsoft.com/office/drawing/2014/main" id="{FD585A5A-D315-4449-8D11-EFB5E8F5E86C}"/>
              </a:ext>
            </a:extLst>
          </p:cNvPr>
          <p:cNvSpPr>
            <a:spLocks noGrp="1"/>
          </p:cNvSpPr>
          <p:nvPr/>
        </p:nvSpPr>
        <p:spPr>
          <a:xfrm>
            <a:off x="5886450" y="3866388"/>
            <a:ext cx="1695450" cy="914400"/>
          </a:xfrm>
          <a:prstGeom prst="roundRect">
            <a:avLst>
              <a:gd name="adj" fmla="val 16667"/>
            </a:avLst>
          </a:prstGeom>
          <a:solidFill>
            <a:srgbClr val="EAF6F0"/>
          </a:solidFill>
          <a:ln w="19050">
            <a:solidFill>
              <a:srgbClr val="087D4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/>
          </a:bodyPr>
          <a:lstStyle/>
          <a:p>
            <a:pPr algn="ctr">
              <a:defRPr sz="142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42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Valid clips</a:t>
            </a:r>
          </a:p>
          <a:p>
            <a:pPr algn="ctr">
              <a:defRPr sz="142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42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V</a:t>
            </a:r>
            <a:r>
              <a:rPr lang="en-US" sz="142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(</a:t>
            </a:r>
            <a:r>
              <a:rPr sz="142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valid</a:t>
            </a:r>
            <a:r>
              <a:rPr lang="en-US" sz="142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)</a:t>
            </a:r>
            <a:endParaRPr sz="1425" b="1" dirty="0">
              <a:solidFill>
                <a:srgbClr val="05653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quality-rejects">
            <a:extLst>
              <a:ext uri="{FF2B5EF4-FFF2-40B4-BE49-F238E27FC236}">
                <a16:creationId xmlns:a16="http://schemas.microsoft.com/office/drawing/2014/main" id="{27ED6769-CC4F-4CFC-9840-0CEEE1B20D1F}"/>
              </a:ext>
            </a:extLst>
          </p:cNvPr>
          <p:cNvSpPr>
            <a:spLocks noGrp="1"/>
          </p:cNvSpPr>
          <p:nvPr/>
        </p:nvSpPr>
        <p:spPr>
          <a:xfrm>
            <a:off x="8058150" y="5039868"/>
            <a:ext cx="1600200" cy="723900"/>
          </a:xfrm>
          <a:prstGeom prst="roundRect">
            <a:avLst>
              <a:gd name="adj" fmla="val 21053"/>
            </a:avLst>
          </a:prstGeom>
          <a:solidFill>
            <a:srgbClr val="FFF1E6"/>
          </a:solidFill>
          <a:ln w="19050">
            <a:solidFill>
              <a:srgbClr val="B85D1B"/>
            </a:solidFill>
            <a:prstDash val="solid"/>
          </a:ln>
        </p:spPr>
        <p:txBody>
          <a:bodyPr lIns="114300" tIns="95250" rIns="114300" bIns="95250" anchor="ctr">
            <a:normAutofit/>
          </a:bodyPr>
          <a:lstStyle/>
          <a:p>
            <a:pPr algn="ctr">
              <a:defRPr sz="1275" b="1">
                <a:solidFill>
                  <a:srgbClr val="B85D1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5D1B"/>
                </a:solidFill>
                <a:latin typeface="Aptos"/>
                <a:ea typeface="Aptos"/>
                <a:cs typeface="Aptos"/>
              </a:rPr>
              <a:t>Invalid clips</a:t>
            </a:r>
          </a:p>
          <a:p>
            <a:pPr algn="ctr">
              <a:defRPr sz="1275" b="1">
                <a:solidFill>
                  <a:srgbClr val="B85D1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5D1B"/>
                </a:solidFill>
                <a:latin typeface="Aptos"/>
                <a:ea typeface="Aptos"/>
                <a:cs typeface="Aptos"/>
              </a:rPr>
              <a:t>Discard</a:t>
            </a:r>
          </a:p>
        </p:txBody>
      </p:sp>
      <p:sp>
        <p:nvSpPr>
          <p:cNvPr id="17" name="valid-candidate-pool">
            <a:extLst>
              <a:ext uri="{FF2B5EF4-FFF2-40B4-BE49-F238E27FC236}">
                <a16:creationId xmlns:a16="http://schemas.microsoft.com/office/drawing/2014/main" id="{2A5C6837-67C3-4AEE-8215-A596946A2999}"/>
              </a:ext>
            </a:extLst>
          </p:cNvPr>
          <p:cNvSpPr>
            <a:spLocks noGrp="1"/>
          </p:cNvSpPr>
          <p:nvPr/>
        </p:nvSpPr>
        <p:spPr>
          <a:xfrm>
            <a:off x="7924800" y="2687574"/>
            <a:ext cx="2095500" cy="990599"/>
          </a:xfrm>
          <a:prstGeom prst="roundRect">
            <a:avLst>
              <a:gd name="adj" fmla="val 12698"/>
            </a:avLst>
          </a:prstGeom>
          <a:solidFill>
            <a:srgbClr val="EAF6F0"/>
          </a:solidFill>
          <a:ln w="19050">
            <a:solidFill>
              <a:srgbClr val="087D4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/>
          </a:bodyPr>
          <a:lstStyle/>
          <a:p>
            <a:pPr algn="ctr">
              <a:defRPr sz="142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42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Valid candidate pool</a:t>
            </a:r>
          </a:p>
        </p:txBody>
      </p:sp>
      <p:sp>
        <p:nvSpPr>
          <p:cNvPr id="18" name="grounding-pass-2">
            <a:extLst>
              <a:ext uri="{FF2B5EF4-FFF2-40B4-BE49-F238E27FC236}">
                <a16:creationId xmlns:a16="http://schemas.microsoft.com/office/drawing/2014/main" id="{BFD57F50-878E-4E87-BB9F-752AB3BCF32B}"/>
              </a:ext>
            </a:extLst>
          </p:cNvPr>
          <p:cNvSpPr>
            <a:spLocks noGrp="1"/>
          </p:cNvSpPr>
          <p:nvPr/>
        </p:nvSpPr>
        <p:spPr>
          <a:xfrm>
            <a:off x="10658856" y="2666238"/>
            <a:ext cx="2133600" cy="1028700"/>
          </a:xfrm>
          <a:prstGeom prst="roundRect">
            <a:avLst>
              <a:gd name="adj" fmla="val 14815"/>
            </a:avLst>
          </a:prstGeom>
          <a:solidFill>
            <a:srgbClr val="EDF4FF"/>
          </a:solidFill>
          <a:ln w="19050">
            <a:solidFill>
              <a:srgbClr val="2D6CD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 fontScale="98676"/>
          </a:bodyPr>
          <a:lstStyle/>
          <a:p>
            <a:pPr algn="ctr">
              <a:defRPr sz="1425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425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Pass 2 · Text grounding</a:t>
            </a:r>
          </a:p>
          <a:p>
            <a:pPr algn="ctr">
              <a:defRPr sz="1425" b="1">
                <a:solidFill>
                  <a:srgbClr val="173D7A"/>
                </a:solidFill>
                <a:latin typeface="Aptos"/>
                <a:ea typeface="Aptos"/>
                <a:cs typeface="Aptos"/>
              </a:defRPr>
            </a:pPr>
            <a:r>
              <a:rPr sz="1425" b="1" dirty="0">
                <a:solidFill>
                  <a:srgbClr val="173D7A"/>
                </a:solidFill>
                <a:latin typeface="Aptos"/>
                <a:ea typeface="Aptos"/>
                <a:cs typeface="Aptos"/>
              </a:rPr>
              <a:t>Temporal similarity s(t)</a:t>
            </a:r>
          </a:p>
        </p:txBody>
      </p:sp>
      <p:sp>
        <p:nvSpPr>
          <p:cNvPr id="19" name="similarity-segment-1">
            <a:extLst>
              <a:ext uri="{FF2B5EF4-FFF2-40B4-BE49-F238E27FC236}">
                <a16:creationId xmlns:a16="http://schemas.microsoft.com/office/drawing/2014/main" id="{9F5B878A-C7F2-42B7-916F-535640B6A4D5}"/>
              </a:ext>
            </a:extLst>
          </p:cNvPr>
          <p:cNvSpPr>
            <a:spLocks noGrp="1"/>
          </p:cNvSpPr>
          <p:nvPr/>
        </p:nvSpPr>
        <p:spPr>
          <a:xfrm>
            <a:off x="10782300" y="4072890"/>
            <a:ext cx="323850" cy="171450"/>
          </a:xfrm>
          <a:prstGeom prst="rect">
            <a:avLst/>
          </a:prstGeom>
          <a:solidFill>
            <a:srgbClr val="EEF2F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0" name="similarity-segment-2">
            <a:extLst>
              <a:ext uri="{FF2B5EF4-FFF2-40B4-BE49-F238E27FC236}">
                <a16:creationId xmlns:a16="http://schemas.microsoft.com/office/drawing/2014/main" id="{1E0C9D7F-3600-4CB5-8DB3-F903EAC65514}"/>
              </a:ext>
            </a:extLst>
          </p:cNvPr>
          <p:cNvSpPr>
            <a:spLocks noGrp="1"/>
          </p:cNvSpPr>
          <p:nvPr/>
        </p:nvSpPr>
        <p:spPr>
          <a:xfrm>
            <a:off x="11106150" y="4072890"/>
            <a:ext cx="495300" cy="171450"/>
          </a:xfrm>
          <a:prstGeom prst="rect">
            <a:avLst/>
          </a:prstGeom>
          <a:solidFill>
            <a:srgbClr val="087D4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1" name="similarity-segment-3">
            <a:extLst>
              <a:ext uri="{FF2B5EF4-FFF2-40B4-BE49-F238E27FC236}">
                <a16:creationId xmlns:a16="http://schemas.microsoft.com/office/drawing/2014/main" id="{82E160C1-3D36-42E4-939D-2D51872687AE}"/>
              </a:ext>
            </a:extLst>
          </p:cNvPr>
          <p:cNvSpPr>
            <a:spLocks noGrp="1"/>
          </p:cNvSpPr>
          <p:nvPr/>
        </p:nvSpPr>
        <p:spPr>
          <a:xfrm>
            <a:off x="11601450" y="4072890"/>
            <a:ext cx="257175" cy="171450"/>
          </a:xfrm>
          <a:prstGeom prst="rect">
            <a:avLst/>
          </a:prstGeom>
          <a:solidFill>
            <a:srgbClr val="087D4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2" name="similarity-segment-4">
            <a:extLst>
              <a:ext uri="{FF2B5EF4-FFF2-40B4-BE49-F238E27FC236}">
                <a16:creationId xmlns:a16="http://schemas.microsoft.com/office/drawing/2014/main" id="{08393D9C-DBE5-49C2-8489-284737578531}"/>
              </a:ext>
            </a:extLst>
          </p:cNvPr>
          <p:cNvSpPr>
            <a:spLocks noGrp="1"/>
          </p:cNvSpPr>
          <p:nvPr/>
        </p:nvSpPr>
        <p:spPr>
          <a:xfrm>
            <a:off x="11858625" y="4072890"/>
            <a:ext cx="590550" cy="171450"/>
          </a:xfrm>
          <a:prstGeom prst="rect">
            <a:avLst/>
          </a:prstGeom>
          <a:solidFill>
            <a:srgbClr val="EEF2F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3" name="similarity-segment-5">
            <a:extLst>
              <a:ext uri="{FF2B5EF4-FFF2-40B4-BE49-F238E27FC236}">
                <a16:creationId xmlns:a16="http://schemas.microsoft.com/office/drawing/2014/main" id="{AD4F57D1-AAC8-48E8-BAEE-A4D7EEC59D97}"/>
              </a:ext>
            </a:extLst>
          </p:cNvPr>
          <p:cNvSpPr>
            <a:spLocks noGrp="1"/>
          </p:cNvSpPr>
          <p:nvPr/>
        </p:nvSpPr>
        <p:spPr>
          <a:xfrm>
            <a:off x="12449175" y="4072890"/>
            <a:ext cx="371475" cy="171450"/>
          </a:xfrm>
          <a:prstGeom prst="rect">
            <a:avLst/>
          </a:prstGeom>
          <a:solidFill>
            <a:srgbClr val="087D4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4" name="similarity-segment-6">
            <a:extLst>
              <a:ext uri="{FF2B5EF4-FFF2-40B4-BE49-F238E27FC236}">
                <a16:creationId xmlns:a16="http://schemas.microsoft.com/office/drawing/2014/main" id="{1E574F60-CAF6-4E5F-84AE-17663077AC46}"/>
              </a:ext>
            </a:extLst>
          </p:cNvPr>
          <p:cNvSpPr>
            <a:spLocks noGrp="1"/>
          </p:cNvSpPr>
          <p:nvPr/>
        </p:nvSpPr>
        <p:spPr>
          <a:xfrm>
            <a:off x="12820650" y="4072890"/>
            <a:ext cx="476250" cy="171450"/>
          </a:xfrm>
          <a:prstGeom prst="rect">
            <a:avLst/>
          </a:prstGeom>
          <a:solidFill>
            <a:srgbClr val="087D4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5" name="timeline-label">
            <a:extLst>
              <a:ext uri="{FF2B5EF4-FFF2-40B4-BE49-F238E27FC236}">
                <a16:creationId xmlns:a16="http://schemas.microsoft.com/office/drawing/2014/main" id="{0BC61099-03D4-4B38-9A1E-4EC7A3B37CCF}"/>
              </a:ext>
            </a:extLst>
          </p:cNvPr>
          <p:cNvSpPr>
            <a:spLocks noGrp="1"/>
          </p:cNvSpPr>
          <p:nvPr/>
        </p:nvSpPr>
        <p:spPr>
          <a:xfrm>
            <a:off x="10896600" y="425767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ctr">
              <a:defRPr sz="1200" b="0">
                <a:solidFill>
                  <a:srgbClr val="5F6B65"/>
                </a:solidFill>
                <a:latin typeface="Aptos"/>
                <a:ea typeface="Aptos"/>
                <a:cs typeface="Aptos"/>
              </a:defRPr>
            </a:pPr>
            <a:r>
              <a:rPr sz="1200" b="0" dirty="0">
                <a:solidFill>
                  <a:srgbClr val="5F6B65"/>
                </a:solidFill>
                <a:latin typeface="Aptos"/>
                <a:ea typeface="Aptos"/>
                <a:cs typeface="Aptos"/>
              </a:rPr>
              <a:t>matched regions: s(t) ≥ 0.5</a:t>
            </a:r>
          </a:p>
        </p:txBody>
      </p:sp>
      <p:sp>
        <p:nvSpPr>
          <p:cNvPr id="26" name="duration-formula">
            <a:extLst>
              <a:ext uri="{FF2B5EF4-FFF2-40B4-BE49-F238E27FC236}">
                <a16:creationId xmlns:a16="http://schemas.microsoft.com/office/drawing/2014/main" id="{4C5D7224-AAE1-41A3-BC03-FBB8EC2EA856}"/>
              </a:ext>
            </a:extLst>
          </p:cNvPr>
          <p:cNvSpPr>
            <a:spLocks noGrp="1"/>
          </p:cNvSpPr>
          <p:nvPr/>
        </p:nvSpPr>
        <p:spPr>
          <a:xfrm>
            <a:off x="10782300" y="4819650"/>
            <a:ext cx="2362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 fontScale="92500"/>
          </a:bodyPr>
          <a:lstStyle/>
          <a:p>
            <a:pPr algn="ctr">
              <a:defRPr sz="1500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D</a:t>
            </a:r>
            <a:r>
              <a:rPr lang="en-US"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uration</a:t>
            </a:r>
            <a:r>
              <a:rPr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 = Σ </a:t>
            </a:r>
            <a:r>
              <a:rPr sz="1500" b="1" dirty="0" err="1">
                <a:solidFill>
                  <a:srgbClr val="202A26"/>
                </a:solidFill>
                <a:latin typeface="Aptos"/>
                <a:ea typeface="Aptos"/>
                <a:cs typeface="Aptos"/>
              </a:rPr>
              <a:t>Δt</a:t>
            </a:r>
            <a:r>
              <a:rPr sz="150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 · 1[s(t) ≥ 0.5]</a:t>
            </a:r>
          </a:p>
        </p:txBody>
      </p:sp>
      <p:sp>
        <p:nvSpPr>
          <p:cNvPr id="27" name="duration-decision">
            <a:extLst>
              <a:ext uri="{FF2B5EF4-FFF2-40B4-BE49-F238E27FC236}">
                <a16:creationId xmlns:a16="http://schemas.microsoft.com/office/drawing/2014/main" id="{657E63CB-5932-4DC0-999C-9303C1FDE6E9}"/>
              </a:ext>
            </a:extLst>
          </p:cNvPr>
          <p:cNvSpPr>
            <a:spLocks noGrp="1"/>
          </p:cNvSpPr>
          <p:nvPr/>
        </p:nvSpPr>
        <p:spPr>
          <a:xfrm>
            <a:off x="13192506" y="2545842"/>
            <a:ext cx="1482852" cy="1257300"/>
          </a:xfrm>
          <a:prstGeom prst="diamond">
            <a:avLst/>
          </a:prstGeom>
          <a:solidFill>
            <a:srgbClr val="FFFFFF"/>
          </a:solidFill>
          <a:ln w="19050">
            <a:solidFill>
              <a:srgbClr val="087D4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38100" tIns="38100" rIns="38100" bIns="38100" anchor="ctr">
            <a:normAutofit/>
          </a:bodyPr>
          <a:lstStyle/>
          <a:p>
            <a:pPr algn="ctr">
              <a:defRPr sz="1275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27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D</a:t>
            </a:r>
            <a:r>
              <a:rPr lang="en-US" sz="127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uration</a:t>
            </a:r>
            <a:r>
              <a:rPr sz="1275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 ≥ 3 s?</a:t>
            </a:r>
          </a:p>
        </p:txBody>
      </p:sp>
      <p:sp>
        <p:nvSpPr>
          <p:cNvPr id="28" name="continuous-output">
            <a:extLst>
              <a:ext uri="{FF2B5EF4-FFF2-40B4-BE49-F238E27FC236}">
                <a16:creationId xmlns:a16="http://schemas.microsoft.com/office/drawing/2014/main" id="{CD0D6AE2-7095-4951-84DE-A2D4CE21FBBB}"/>
              </a:ext>
            </a:extLst>
          </p:cNvPr>
          <p:cNvSpPr>
            <a:spLocks noGrp="1"/>
          </p:cNvSpPr>
          <p:nvPr/>
        </p:nvSpPr>
        <p:spPr>
          <a:xfrm>
            <a:off x="15049500" y="2019300"/>
            <a:ext cx="1581150" cy="933450"/>
          </a:xfrm>
          <a:prstGeom prst="roundRect">
            <a:avLst>
              <a:gd name="adj" fmla="val 16327"/>
            </a:avLst>
          </a:prstGeom>
          <a:solidFill>
            <a:srgbClr val="087D4F"/>
          </a:solidFill>
          <a:ln w="19050">
            <a:solidFill>
              <a:srgbClr val="05653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VGGSound</a:t>
            </a:r>
            <a:r>
              <a:rPr sz="14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-</a:t>
            </a:r>
          </a:p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Continuous</a:t>
            </a:r>
          </a:p>
        </p:txBody>
      </p:sp>
      <p:sp>
        <p:nvSpPr>
          <p:cNvPr id="29" name="non-continuous-output">
            <a:extLst>
              <a:ext uri="{FF2B5EF4-FFF2-40B4-BE49-F238E27FC236}">
                <a16:creationId xmlns:a16="http://schemas.microsoft.com/office/drawing/2014/main" id="{783B153C-9447-4A1F-93B8-01E6A25EF964}"/>
              </a:ext>
            </a:extLst>
          </p:cNvPr>
          <p:cNvSpPr>
            <a:spLocks noGrp="1"/>
          </p:cNvSpPr>
          <p:nvPr/>
        </p:nvSpPr>
        <p:spPr>
          <a:xfrm>
            <a:off x="14954250" y="3638550"/>
            <a:ext cx="1676400" cy="952500"/>
          </a:xfrm>
          <a:prstGeom prst="roundRect">
            <a:avLst>
              <a:gd name="adj" fmla="val 16000"/>
            </a:avLst>
          </a:prstGeom>
          <a:solidFill>
            <a:srgbClr val="EEF2F0"/>
          </a:solidFill>
          <a:ln w="19050">
            <a:solidFill>
              <a:srgbClr val="9BAFA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lIns="114300" tIns="95250" rIns="114300" bIns="95250" anchor="ctr">
            <a:normAutofit/>
          </a:bodyPr>
          <a:lstStyle/>
          <a:p>
            <a:pPr algn="ctr">
              <a:defRPr sz="1350" b="1">
                <a:solidFill>
                  <a:srgbClr val="202A26"/>
                </a:solidFill>
                <a:latin typeface="Aptos"/>
                <a:ea typeface="Aptos"/>
                <a:cs typeface="Aptos"/>
              </a:defRPr>
            </a:pPr>
            <a:r>
              <a:rPr lang="en-US" sz="1350" b="1" dirty="0" err="1">
                <a:solidFill>
                  <a:srgbClr val="202A26"/>
                </a:solidFill>
                <a:latin typeface="Aptos"/>
                <a:ea typeface="Aptos"/>
                <a:cs typeface="Aptos"/>
              </a:rPr>
              <a:t>VGGSonud</a:t>
            </a:r>
            <a:r>
              <a:rPr lang="en-US" sz="135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-</a:t>
            </a:r>
            <a:r>
              <a:rPr sz="1350" b="1" dirty="0">
                <a:solidFill>
                  <a:srgbClr val="202A26"/>
                </a:solidFill>
                <a:latin typeface="Aptos"/>
                <a:ea typeface="Aptos"/>
                <a:cs typeface="Aptos"/>
              </a:rPr>
              <a:t>Non-Continuous</a:t>
            </a:r>
          </a:p>
        </p:txBody>
      </p:sp>
      <p:sp>
        <p:nvSpPr>
          <p:cNvPr id="30" name="non-continuous-note">
            <a:extLst>
              <a:ext uri="{FF2B5EF4-FFF2-40B4-BE49-F238E27FC236}">
                <a16:creationId xmlns:a16="http://schemas.microsoft.com/office/drawing/2014/main" id="{65DBA43B-B029-4509-960E-F39EEDF192B5}"/>
              </a:ext>
            </a:extLst>
          </p:cNvPr>
          <p:cNvSpPr>
            <a:spLocks noGrp="1"/>
          </p:cNvSpPr>
          <p:nvPr/>
        </p:nvSpPr>
        <p:spPr>
          <a:xfrm>
            <a:off x="13963650" y="4819650"/>
            <a:ext cx="26860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ctr">
              <a:defRPr sz="1200" b="0">
                <a:solidFill>
                  <a:srgbClr val="5F6B65"/>
                </a:solidFill>
                <a:latin typeface="Aptos"/>
                <a:ea typeface="Aptos"/>
                <a:cs typeface="Aptos"/>
              </a:defRPr>
            </a:pPr>
            <a:r>
              <a:rPr sz="1200" b="0" dirty="0">
                <a:solidFill>
                  <a:srgbClr val="5F6B65"/>
                </a:solidFill>
                <a:latin typeface="Aptos"/>
                <a:ea typeface="Aptos"/>
                <a:cs typeface="Aptos"/>
              </a:rPr>
              <a:t>Complement is taken only after invalid clips are removed.</a:t>
            </a:r>
          </a:p>
        </p:txBody>
      </p:sp>
      <p:cxnSp>
        <p:nvCxnSpPr>
          <p:cNvPr id="79" name="连接符: 肘形 78"/>
          <p:cNvCxnSpPr>
            <a:cxnSpLocks/>
            <a:stCxn id="9" idx="3"/>
            <a:endCxn id="10" idx="1"/>
          </p:cNvCxnSpPr>
          <p:nvPr/>
        </p:nvCxnSpPr>
        <p:spPr>
          <a:xfrm flipV="1">
            <a:off x="1924050" y="2400300"/>
            <a:ext cx="457200" cy="904875"/>
          </a:xfrm>
          <a:prstGeom prst="bentConnector3">
            <a:avLst>
              <a:gd name="adj1" fmla="val 47333"/>
            </a:avLst>
          </a:prstGeom>
          <a:ln w="19050">
            <a:solidFill>
              <a:srgbClr val="5F6B65"/>
            </a:solidFill>
            <a:prstDash val="solid"/>
            <a:tailEnd type="arrow" w="med" len="med"/>
          </a:ln>
        </p:spPr>
      </p:cxnSp>
      <p:cxnSp>
        <p:nvCxnSpPr>
          <p:cNvPr id="80" name="连接符: 肘形 79"/>
          <p:cNvCxnSpPr>
            <a:cxnSpLocks/>
            <a:stCxn id="9" idx="3"/>
            <a:endCxn id="12" idx="1"/>
          </p:cNvCxnSpPr>
          <p:nvPr/>
        </p:nvCxnSpPr>
        <p:spPr>
          <a:xfrm>
            <a:off x="1924050" y="3305175"/>
            <a:ext cx="438149" cy="1019175"/>
          </a:xfrm>
          <a:prstGeom prst="bentConnector3">
            <a:avLst>
              <a:gd name="adj1" fmla="val 50000"/>
            </a:avLst>
          </a:prstGeom>
          <a:ln w="19050">
            <a:solidFill>
              <a:srgbClr val="5F6B65"/>
            </a:solidFill>
            <a:prstDash val="solid"/>
            <a:tailEnd type="arrow" w="med" len="med"/>
          </a:ln>
        </p:spPr>
      </p:cxnSp>
      <p:cxnSp>
        <p:nvCxnSpPr>
          <p:cNvPr id="81" name="直接箭头连接符 80"/>
          <p:cNvCxnSpPr>
            <a:cxnSpLocks/>
            <a:stCxn id="10" idx="3"/>
            <a:endCxn id="11" idx="1"/>
          </p:cNvCxnSpPr>
          <p:nvPr/>
        </p:nvCxnSpPr>
        <p:spPr>
          <a:xfrm>
            <a:off x="3676651" y="2400300"/>
            <a:ext cx="228599" cy="0"/>
          </a:xfrm>
          <a:prstGeom prst="straightConnector1">
            <a:avLst/>
          </a:prstGeom>
          <a:ln w="19050">
            <a:solidFill>
              <a:srgbClr val="5F6B65"/>
            </a:solidFill>
            <a:prstDash val="solid"/>
            <a:tailEnd type="arrow" w="med" len="med"/>
          </a:ln>
        </p:spPr>
      </p:cxnSp>
      <p:cxnSp>
        <p:nvCxnSpPr>
          <p:cNvPr id="82" name="连接符: 肘形 81"/>
          <p:cNvCxnSpPr>
            <a:cxnSpLocks/>
            <a:stCxn id="11" idx="3"/>
            <a:endCxn id="14" idx="1"/>
          </p:cNvCxnSpPr>
          <p:nvPr/>
        </p:nvCxnSpPr>
        <p:spPr>
          <a:xfrm flipV="1">
            <a:off x="5162550" y="2399538"/>
            <a:ext cx="723900" cy="762"/>
          </a:xfrm>
          <a:prstGeom prst="bentConnector3">
            <a:avLst>
              <a:gd name="adj1" fmla="val 50000"/>
            </a:avLst>
          </a:prstGeom>
          <a:ln w="19050">
            <a:solidFill>
              <a:srgbClr val="2D6CDF"/>
            </a:solidFill>
            <a:prstDash val="solid"/>
            <a:tailEnd type="arrow" w="med" len="med"/>
          </a:ln>
        </p:spPr>
      </p:cxnSp>
      <p:cxnSp>
        <p:nvCxnSpPr>
          <p:cNvPr id="83" name="直接箭头连接符 82"/>
          <p:cNvCxnSpPr>
            <a:cxnSpLocks/>
            <a:stCxn id="12" idx="3"/>
            <a:endCxn id="13" idx="1"/>
          </p:cNvCxnSpPr>
          <p:nvPr/>
        </p:nvCxnSpPr>
        <p:spPr>
          <a:xfrm>
            <a:off x="3676651" y="4324350"/>
            <a:ext cx="247649" cy="0"/>
          </a:xfrm>
          <a:prstGeom prst="straightConnector1">
            <a:avLst/>
          </a:prstGeom>
          <a:ln w="19050">
            <a:solidFill>
              <a:srgbClr val="2D6CDF"/>
            </a:solidFill>
            <a:prstDash val="solid"/>
            <a:tailEnd type="arrow" w="med" len="med"/>
          </a:ln>
        </p:spPr>
      </p:cxnSp>
      <p:cxnSp>
        <p:nvCxnSpPr>
          <p:cNvPr id="84" name="连接符: 肘形 83"/>
          <p:cNvCxnSpPr>
            <a:cxnSpLocks/>
            <a:stCxn id="13" idx="3"/>
            <a:endCxn id="15" idx="1"/>
          </p:cNvCxnSpPr>
          <p:nvPr/>
        </p:nvCxnSpPr>
        <p:spPr>
          <a:xfrm flipV="1">
            <a:off x="5143500" y="4323588"/>
            <a:ext cx="742950" cy="762"/>
          </a:xfrm>
          <a:prstGeom prst="bentConnector3">
            <a:avLst>
              <a:gd name="adj1" fmla="val 50000"/>
            </a:avLst>
          </a:prstGeom>
          <a:ln w="19050">
            <a:solidFill>
              <a:srgbClr val="087D4F"/>
            </a:solidFill>
            <a:prstDash val="solid"/>
            <a:tailEnd type="arrow" w="med" len="med"/>
          </a:ln>
        </p:spPr>
      </p:cxnSp>
      <p:cxnSp>
        <p:nvCxnSpPr>
          <p:cNvPr id="85" name="连接符: 肘形 84"/>
          <p:cNvCxnSpPr>
            <a:cxnSpLocks/>
            <a:stCxn id="13" idx="2"/>
            <a:endCxn id="16" idx="1"/>
          </p:cNvCxnSpPr>
          <p:nvPr/>
        </p:nvCxnSpPr>
        <p:spPr>
          <a:xfrm rot="16200000" flipH="1">
            <a:off x="6157341" y="3501009"/>
            <a:ext cx="277368" cy="3524250"/>
          </a:xfrm>
          <a:prstGeom prst="bentConnector2">
            <a:avLst/>
          </a:prstGeom>
          <a:ln w="19050">
            <a:solidFill>
              <a:srgbClr val="B85D1B"/>
            </a:solidFill>
            <a:prstDash val="solid"/>
            <a:tailEnd type="arrow" w="med" len="med"/>
          </a:ln>
        </p:spPr>
      </p:cxnSp>
      <p:cxnSp>
        <p:nvCxnSpPr>
          <p:cNvPr id="86" name="连接符: 肘形 85"/>
          <p:cNvCxnSpPr>
            <a:cxnSpLocks/>
            <a:stCxn id="14" idx="3"/>
            <a:endCxn id="17" idx="0"/>
          </p:cNvCxnSpPr>
          <p:nvPr/>
        </p:nvCxnSpPr>
        <p:spPr>
          <a:xfrm>
            <a:off x="7467600" y="2399538"/>
            <a:ext cx="1504950" cy="288036"/>
          </a:xfrm>
          <a:prstGeom prst="bentConnector2">
            <a:avLst/>
          </a:prstGeom>
          <a:ln w="19050">
            <a:solidFill>
              <a:srgbClr val="087D4F"/>
            </a:solidFill>
            <a:prstDash val="solid"/>
            <a:tailEnd type="arrow" w="med" len="med"/>
          </a:ln>
        </p:spPr>
      </p:cxnSp>
      <p:cxnSp>
        <p:nvCxnSpPr>
          <p:cNvPr id="87" name="连接符: 肘形 86"/>
          <p:cNvCxnSpPr>
            <a:cxnSpLocks/>
            <a:stCxn id="15" idx="3"/>
            <a:endCxn id="17" idx="2"/>
          </p:cNvCxnSpPr>
          <p:nvPr/>
        </p:nvCxnSpPr>
        <p:spPr>
          <a:xfrm flipV="1">
            <a:off x="7581900" y="3678173"/>
            <a:ext cx="1390650" cy="645415"/>
          </a:xfrm>
          <a:prstGeom prst="bentConnector2">
            <a:avLst/>
          </a:prstGeom>
          <a:ln w="19050">
            <a:solidFill>
              <a:srgbClr val="087D4F"/>
            </a:solidFill>
            <a:prstDash val="solid"/>
            <a:tailEnd type="arrow" w="med" len="med"/>
          </a:ln>
        </p:spPr>
      </p:cxnSp>
      <p:cxnSp>
        <p:nvCxnSpPr>
          <p:cNvPr id="88" name="直接箭头连接符 87"/>
          <p:cNvCxnSpPr>
            <a:cxnSpLocks/>
            <a:stCxn id="17" idx="3"/>
            <a:endCxn id="18" idx="1"/>
          </p:cNvCxnSpPr>
          <p:nvPr/>
        </p:nvCxnSpPr>
        <p:spPr>
          <a:xfrm flipV="1">
            <a:off x="10020300" y="3180588"/>
            <a:ext cx="638556" cy="2286"/>
          </a:xfrm>
          <a:prstGeom prst="straightConnector1">
            <a:avLst/>
          </a:prstGeom>
          <a:ln w="19050">
            <a:solidFill>
              <a:srgbClr val="087D4F"/>
            </a:solidFill>
            <a:prstDash val="solid"/>
            <a:tailEnd type="arrow" w="med" len="med"/>
          </a:ln>
        </p:spPr>
      </p:cxnSp>
      <p:cxnSp>
        <p:nvCxnSpPr>
          <p:cNvPr id="89" name="直接箭头连接符 88"/>
          <p:cNvCxnSpPr>
            <a:cxnSpLocks/>
            <a:stCxn id="18" idx="3"/>
            <a:endCxn id="27" idx="1"/>
          </p:cNvCxnSpPr>
          <p:nvPr/>
        </p:nvCxnSpPr>
        <p:spPr>
          <a:xfrm flipV="1">
            <a:off x="12792456" y="3174492"/>
            <a:ext cx="400050" cy="6096"/>
          </a:xfrm>
          <a:prstGeom prst="straightConnector1">
            <a:avLst/>
          </a:prstGeom>
          <a:ln w="19050">
            <a:solidFill>
              <a:srgbClr val="2D6CDF"/>
            </a:solidFill>
            <a:prstDash val="solid"/>
            <a:tailEnd type="arrow" w="med" len="med"/>
          </a:ln>
        </p:spPr>
      </p:cxnSp>
      <p:cxnSp>
        <p:nvCxnSpPr>
          <p:cNvPr id="90" name="连接符: 肘形 89"/>
          <p:cNvCxnSpPr>
            <a:cxnSpLocks/>
            <a:stCxn id="27" idx="3"/>
            <a:endCxn id="28" idx="1"/>
          </p:cNvCxnSpPr>
          <p:nvPr/>
        </p:nvCxnSpPr>
        <p:spPr>
          <a:xfrm flipV="1">
            <a:off x="14675358" y="2486025"/>
            <a:ext cx="374142" cy="688467"/>
          </a:xfrm>
          <a:prstGeom prst="bentConnector3">
            <a:avLst>
              <a:gd name="adj1" fmla="val 50000"/>
            </a:avLst>
          </a:prstGeom>
          <a:ln w="19050">
            <a:solidFill>
              <a:srgbClr val="087D4F"/>
            </a:solidFill>
            <a:prstDash val="solid"/>
            <a:tailEnd type="arrow" w="med" len="med"/>
          </a:ln>
        </p:spPr>
      </p:cxnSp>
      <p:cxnSp>
        <p:nvCxnSpPr>
          <p:cNvPr id="91" name="连接符: 肘形 90"/>
          <p:cNvCxnSpPr>
            <a:cxnSpLocks/>
            <a:stCxn id="27" idx="2"/>
            <a:endCxn id="29" idx="1"/>
          </p:cNvCxnSpPr>
          <p:nvPr/>
        </p:nvCxnSpPr>
        <p:spPr>
          <a:xfrm rot="16200000" flipH="1">
            <a:off x="14288262" y="3448812"/>
            <a:ext cx="311658" cy="1020318"/>
          </a:xfrm>
          <a:prstGeom prst="bentConnector2">
            <a:avLst/>
          </a:prstGeom>
          <a:ln w="19050">
            <a:solidFill>
              <a:srgbClr val="5F6B65"/>
            </a:solidFill>
            <a:prstDash val="solid"/>
            <a:tailEnd type="arrow" w="med" len="med"/>
          </a:ln>
        </p:spPr>
      </p:cxnSp>
      <p:sp>
        <p:nvSpPr>
          <p:cNvPr id="44" name="selected-labels-edge">
            <a:extLst>
              <a:ext uri="{FF2B5EF4-FFF2-40B4-BE49-F238E27FC236}">
                <a16:creationId xmlns:a16="http://schemas.microsoft.com/office/drawing/2014/main" id="{425BEED6-40CA-42D7-BA72-368947CA9F01}"/>
              </a:ext>
            </a:extLst>
          </p:cNvPr>
          <p:cNvSpPr>
            <a:spLocks noGrp="1"/>
          </p:cNvSpPr>
          <p:nvPr/>
        </p:nvSpPr>
        <p:spPr>
          <a:xfrm>
            <a:off x="5048250" y="2019300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defRPr sz="1050" b="0">
                <a:solidFill>
                  <a:srgbClr val="5F6B65"/>
                </a:solidFill>
                <a:latin typeface="Aptos"/>
                <a:ea typeface="Aptos"/>
                <a:cs typeface="Aptos"/>
              </a:defRPr>
            </a:pPr>
            <a:r>
              <a:rPr sz="1200" b="0" dirty="0">
                <a:solidFill>
                  <a:srgbClr val="5F6B65"/>
                </a:solidFill>
                <a:latin typeface="Aptos"/>
                <a:ea typeface="Aptos"/>
                <a:cs typeface="Aptos"/>
              </a:rPr>
              <a:t>selected </a:t>
            </a:r>
            <a:endParaRPr lang="en-US" sz="1200" b="0" dirty="0">
              <a:solidFill>
                <a:srgbClr val="5F6B65"/>
              </a:solidFill>
              <a:latin typeface="Aptos"/>
              <a:ea typeface="Aptos"/>
              <a:cs typeface="Aptos"/>
            </a:endParaRPr>
          </a:p>
          <a:p>
            <a:pPr algn="ctr">
              <a:defRPr sz="1050" b="0">
                <a:solidFill>
                  <a:srgbClr val="5F6B65"/>
                </a:solidFill>
                <a:latin typeface="Aptos"/>
                <a:ea typeface="Aptos"/>
                <a:cs typeface="Aptos"/>
              </a:defRPr>
            </a:pPr>
            <a:r>
              <a:rPr sz="1200" b="0" dirty="0">
                <a:solidFill>
                  <a:srgbClr val="5F6B65"/>
                </a:solidFill>
                <a:latin typeface="Aptos"/>
                <a:ea typeface="Aptos"/>
                <a:cs typeface="Aptos"/>
              </a:rPr>
              <a:t>labels</a:t>
            </a:r>
          </a:p>
        </p:txBody>
      </p:sp>
      <p:sp>
        <p:nvSpPr>
          <p:cNvPr id="45" name="valid-edge">
            <a:extLst>
              <a:ext uri="{FF2B5EF4-FFF2-40B4-BE49-F238E27FC236}">
                <a16:creationId xmlns:a16="http://schemas.microsoft.com/office/drawing/2014/main" id="{7253EC41-5201-4BC5-A0CB-F766F3A67D7E}"/>
              </a:ext>
            </a:extLst>
          </p:cNvPr>
          <p:cNvSpPr>
            <a:spLocks noGrp="1"/>
          </p:cNvSpPr>
          <p:nvPr/>
        </p:nvSpPr>
        <p:spPr>
          <a:xfrm>
            <a:off x="5210175" y="4086606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ctr">
              <a:defRPr sz="1050" b="0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200" b="0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valid</a:t>
            </a:r>
          </a:p>
        </p:txBody>
      </p:sp>
      <p:sp>
        <p:nvSpPr>
          <p:cNvPr id="46" name="invalid-edge">
            <a:extLst>
              <a:ext uri="{FF2B5EF4-FFF2-40B4-BE49-F238E27FC236}">
                <a16:creationId xmlns:a16="http://schemas.microsoft.com/office/drawing/2014/main" id="{EF54BAE3-59C9-4861-9FC3-0F5102BB16D5}"/>
              </a:ext>
            </a:extLst>
          </p:cNvPr>
          <p:cNvSpPr>
            <a:spLocks noGrp="1"/>
          </p:cNvSpPr>
          <p:nvPr/>
        </p:nvSpPr>
        <p:spPr>
          <a:xfrm>
            <a:off x="6762750" y="5200650"/>
            <a:ext cx="628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ctr">
              <a:defRPr sz="1050" b="0">
                <a:solidFill>
                  <a:srgbClr val="B85D1B"/>
                </a:solidFill>
                <a:latin typeface="Aptos"/>
                <a:ea typeface="Aptos"/>
                <a:cs typeface="Aptos"/>
              </a:defRPr>
            </a:pPr>
            <a:r>
              <a:rPr sz="1200" b="0" dirty="0">
                <a:solidFill>
                  <a:srgbClr val="B85D1B"/>
                </a:solidFill>
                <a:latin typeface="Aptos"/>
                <a:ea typeface="Aptos"/>
                <a:cs typeface="Aptos"/>
              </a:rPr>
              <a:t>invalid</a:t>
            </a:r>
          </a:p>
        </p:txBody>
      </p:sp>
      <p:sp>
        <p:nvSpPr>
          <p:cNvPr id="47" name="yes-edge">
            <a:extLst>
              <a:ext uri="{FF2B5EF4-FFF2-40B4-BE49-F238E27FC236}">
                <a16:creationId xmlns:a16="http://schemas.microsoft.com/office/drawing/2014/main" id="{F17114BB-8C22-48D7-B7A0-5D071DCD947A}"/>
              </a:ext>
            </a:extLst>
          </p:cNvPr>
          <p:cNvSpPr>
            <a:spLocks noGrp="1"/>
          </p:cNvSpPr>
          <p:nvPr/>
        </p:nvSpPr>
        <p:spPr>
          <a:xfrm>
            <a:off x="14612112" y="2269236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ctr">
              <a:defRPr sz="1050" b="1">
                <a:solidFill>
                  <a:srgbClr val="05653F"/>
                </a:solidFill>
                <a:latin typeface="Aptos"/>
                <a:ea typeface="Aptos"/>
                <a:cs typeface="Aptos"/>
              </a:defRPr>
            </a:pPr>
            <a:r>
              <a:rPr sz="1050" b="1" dirty="0">
                <a:solidFill>
                  <a:srgbClr val="05653F"/>
                </a:solidFill>
                <a:latin typeface="Aptos"/>
                <a:ea typeface="Aptos"/>
                <a:cs typeface="Aptos"/>
              </a:rPr>
              <a:t>YES</a:t>
            </a:r>
          </a:p>
        </p:txBody>
      </p:sp>
      <p:sp>
        <p:nvSpPr>
          <p:cNvPr id="48" name="no-edge">
            <a:extLst>
              <a:ext uri="{FF2B5EF4-FFF2-40B4-BE49-F238E27FC236}">
                <a16:creationId xmlns:a16="http://schemas.microsoft.com/office/drawing/2014/main" id="{9431531F-A824-4A3E-8F9E-BC3CBBF26959}"/>
              </a:ext>
            </a:extLst>
          </p:cNvPr>
          <p:cNvSpPr>
            <a:spLocks noGrp="1"/>
          </p:cNvSpPr>
          <p:nvPr/>
        </p:nvSpPr>
        <p:spPr>
          <a:xfrm>
            <a:off x="14135100" y="3886200"/>
            <a:ext cx="419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>
            <a:normAutofit/>
          </a:bodyPr>
          <a:lstStyle/>
          <a:p>
            <a:pPr algn="ctr">
              <a:defRPr sz="1050" b="1">
                <a:solidFill>
                  <a:srgbClr val="5F6B6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F6B65"/>
                </a:solidFill>
                <a:latin typeface="Aptos"/>
                <a:ea typeface="Aptos"/>
                <a:cs typeface="Apto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67396841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Application>Microsoft Office PowerPoint</Application>
  <DocSecurity>0</DocSecurity>
  <PresentationFormat>自定义</PresentationFormat>
  <Paragraphs>44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Aptos</vt:lpstr>
      <vt:lpstr>Calibri</vt:lpstr>
      <vt:lpstr>ChatGPT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Danny Aduitore</cp:lastModifiedBy>
  <cp:revision>1</cp:revision>
  <dcterms:created xsi:type="dcterms:W3CDTF">2026-08-07T04:13:35Z</dcterms:created>
  <dcterms:modified xsi:type="dcterms:W3CDTF">2026-08-07T04:49:25Z</dcterms:modified>
</cp:coreProperties>
</file>